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65" r:id="rId6"/>
    <p:sldId id="261" r:id="rId7"/>
    <p:sldId id="262" r:id="rId8"/>
    <p:sldId id="259" r:id="rId9"/>
    <p:sldId id="260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73"/>
    <p:restoredTop sz="94651"/>
  </p:normalViewPr>
  <p:slideViewPr>
    <p:cSldViewPr snapToGrid="0" snapToObjects="1">
      <p:cViewPr>
        <p:scale>
          <a:sx n="125" d="100"/>
          <a:sy n="125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9/21/17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 smtClean="0"/>
              <a:t>Rolling in the </a:t>
            </a:r>
            <a:br>
              <a:rPr lang="en-US" sz="6000" dirty="0" smtClean="0"/>
            </a:br>
            <a:r>
              <a:rPr lang="en-US" sz="6000" dirty="0" smtClean="0"/>
              <a:t>Deep (Learning)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ctr"/>
            <a:r>
              <a:rPr lang="en-US" sz="2200" dirty="0" err="1" smtClean="0"/>
              <a:t>Guang</a:t>
            </a:r>
            <a:r>
              <a:rPr lang="en-US" sz="2200" dirty="0" smtClean="0"/>
              <a:t> Yi </a:t>
            </a:r>
            <a:r>
              <a:rPr lang="en-US" sz="2200" u="sng" dirty="0" err="1" smtClean="0"/>
              <a:t>chua</a:t>
            </a:r>
            <a:r>
              <a:rPr lang="en-US" sz="2200" u="sng" dirty="0"/>
              <a:t/>
            </a:r>
            <a:br>
              <a:rPr lang="en-US" sz="2200" u="sng" dirty="0"/>
            </a:br>
            <a:r>
              <a:rPr lang="en-US" sz="1400" dirty="0" smtClean="0"/>
              <a:t>General assembly </a:t>
            </a:r>
            <a:br>
              <a:rPr lang="en-US" sz="1400" dirty="0" smtClean="0"/>
            </a:br>
            <a:r>
              <a:rPr lang="en-US" sz="1400" dirty="0" smtClean="0"/>
              <a:t>data science immersive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10610057" y="5953760"/>
            <a:ext cx="159210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/>
              <a:t>Credit for title: Adele’s “Rolling in the Deep”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413809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Any questions?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759" y="2039196"/>
            <a:ext cx="3500914" cy="382439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926153" y="5963085"/>
            <a:ext cx="231856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/>
              <a:t>Source: https</a:t>
            </a:r>
            <a:r>
              <a:rPr lang="en-US" sz="600" dirty="0"/>
              <a:t>://</a:t>
            </a:r>
            <a:r>
              <a:rPr lang="en-US" sz="600" dirty="0" err="1"/>
              <a:t>www.emaze.com</a:t>
            </a:r>
            <a:r>
              <a:rPr lang="en-US" sz="600" dirty="0"/>
              <a:t>/@AQOLCOLF/Music-on-the-Brain</a:t>
            </a:r>
          </a:p>
        </p:txBody>
      </p:sp>
    </p:spTree>
    <p:extLst>
      <p:ext uri="{BB962C8B-B14F-4D97-AF65-F5344CB8AC3E}">
        <p14:creationId xmlns:p14="http://schemas.microsoft.com/office/powerpoint/2010/main" val="450132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State of Artificial intelligence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Classification</a:t>
            </a:r>
          </a:p>
          <a:p>
            <a:r>
              <a:rPr lang="en-US" dirty="0" smtClean="0"/>
              <a:t>Emotion recognition</a:t>
            </a:r>
          </a:p>
          <a:p>
            <a:r>
              <a:rPr lang="en-US" dirty="0" smtClean="0"/>
              <a:t>Pattern detection</a:t>
            </a:r>
          </a:p>
          <a:p>
            <a:r>
              <a:rPr lang="en-US" dirty="0" smtClean="0"/>
              <a:t>Predictive models</a:t>
            </a:r>
          </a:p>
          <a:p>
            <a:r>
              <a:rPr lang="en-US" dirty="0" smtClean="0"/>
              <a:t>Recommender systems</a:t>
            </a:r>
          </a:p>
          <a:p>
            <a:r>
              <a:rPr lang="en-US" dirty="0" smtClean="0"/>
              <a:t>Speech</a:t>
            </a:r>
          </a:p>
          <a:p>
            <a:r>
              <a:rPr lang="en-US" dirty="0" smtClean="0"/>
              <a:t>Vision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772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1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Music and the (Artificial) mind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Interest in A.I. and music</a:t>
            </a:r>
          </a:p>
          <a:p>
            <a:pPr lvl="1"/>
            <a:r>
              <a:rPr lang="en-US" dirty="0" smtClean="0"/>
              <a:t>Can a machine be creative?</a:t>
            </a:r>
          </a:p>
          <a:p>
            <a:r>
              <a:rPr lang="en-US" dirty="0" smtClean="0"/>
              <a:t>What is music?</a:t>
            </a:r>
          </a:p>
          <a:p>
            <a:pPr lvl="1"/>
            <a:r>
              <a:rPr lang="en-US" dirty="0" smtClean="0"/>
              <a:t>“The </a:t>
            </a:r>
            <a:r>
              <a:rPr lang="en-US" dirty="0"/>
              <a:t>art of combining vocal or instrumental sounds (or both) to produce beauty of form, harmony, and expression of </a:t>
            </a:r>
            <a:r>
              <a:rPr lang="en-US" dirty="0" smtClean="0"/>
              <a:t>emotion”? (Concise Oxford Dictionary)</a:t>
            </a:r>
          </a:p>
          <a:p>
            <a:pPr lvl="1"/>
            <a:r>
              <a:rPr lang="en-US" dirty="0" smtClean="0"/>
              <a:t>“Organized sound”? (</a:t>
            </a:r>
            <a:r>
              <a:rPr lang="en-US" dirty="0" err="1" smtClean="0"/>
              <a:t>Edgard</a:t>
            </a:r>
            <a:r>
              <a:rPr lang="en-US" dirty="0" smtClean="0"/>
              <a:t> </a:t>
            </a:r>
            <a:r>
              <a:rPr lang="en-US" dirty="0" err="1" smtClean="0"/>
              <a:t>Varèse</a:t>
            </a:r>
            <a:r>
              <a:rPr lang="en-US" dirty="0" smtClean="0"/>
              <a:t>, composer)</a:t>
            </a:r>
          </a:p>
          <a:p>
            <a:pPr lvl="1"/>
            <a:r>
              <a:rPr lang="en-US" dirty="0" smtClean="0"/>
              <a:t>“Auditory cheesecake”? (Steven Pinker, cognitive scientist)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919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Music and the (Artificial) mind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Questions researchers ask:</a:t>
            </a:r>
          </a:p>
          <a:p>
            <a:pPr lvl="1"/>
            <a:r>
              <a:rPr lang="en-US" dirty="0" smtClean="0"/>
              <a:t>Is music necessary?</a:t>
            </a:r>
          </a:p>
          <a:p>
            <a:pPr lvl="1"/>
            <a:r>
              <a:rPr lang="en-US" dirty="0" smtClean="0"/>
              <a:t>Who is music for?</a:t>
            </a:r>
          </a:p>
          <a:p>
            <a:pPr lvl="1"/>
            <a:r>
              <a:rPr lang="en-US" dirty="0" smtClean="0"/>
              <a:t>Is music inherently human?</a:t>
            </a:r>
          </a:p>
          <a:p>
            <a:pPr lvl="2"/>
            <a:r>
              <a:rPr lang="en-US" dirty="0" smtClean="0"/>
              <a:t>Can a machine learn to create music?</a:t>
            </a:r>
          </a:p>
          <a:p>
            <a:pPr lvl="2"/>
            <a:r>
              <a:rPr lang="en-US" dirty="0" smtClean="0"/>
              <a:t>Can the music a machine composes evoke the same emotion that human music can?</a:t>
            </a:r>
          </a:p>
          <a:p>
            <a:pPr lvl="2"/>
            <a:r>
              <a:rPr lang="en-US" dirty="0" smtClean="0"/>
              <a:t>Can a machine learn the compositional styles of composers and artists?</a:t>
            </a:r>
          </a:p>
          <a:p>
            <a:pPr lvl="3"/>
            <a:r>
              <a:rPr lang="en-US" dirty="0" smtClean="0"/>
              <a:t>Beethoven? Bach? Chopin?</a:t>
            </a:r>
          </a:p>
          <a:p>
            <a:pPr lvl="3"/>
            <a:r>
              <a:rPr lang="en-US" dirty="0" smtClean="0"/>
              <a:t>Adele? Coldplay? Taylor Swift?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300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neural network that is capable of:</a:t>
            </a:r>
          </a:p>
          <a:p>
            <a:pPr lvl="1"/>
            <a:r>
              <a:rPr lang="en-US" dirty="0" smtClean="0"/>
              <a:t>Learning to read music via musical notation or soundwaves</a:t>
            </a:r>
          </a:p>
          <a:p>
            <a:pPr lvl="1"/>
            <a:r>
              <a:rPr lang="en-US" dirty="0" smtClean="0"/>
              <a:t>Training using music with either highly strict music rules (e.g. Bach chorales) or highly flexible structures (e.g. jazz, Gershwin)</a:t>
            </a:r>
          </a:p>
          <a:p>
            <a:pPr lvl="1"/>
            <a:r>
              <a:rPr lang="en-US" dirty="0" smtClean="0"/>
              <a:t>Reproduce music in that style and output in either musical notation or soundwaves</a:t>
            </a:r>
          </a:p>
        </p:txBody>
      </p:sp>
    </p:spTree>
    <p:extLst>
      <p:ext uri="{BB962C8B-B14F-4D97-AF65-F5344CB8AC3E}">
        <p14:creationId xmlns:p14="http://schemas.microsoft.com/office/powerpoint/2010/main" val="717918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Measures of success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Ability to create music that follows:</a:t>
            </a:r>
          </a:p>
          <a:p>
            <a:pPr lvl="1"/>
            <a:r>
              <a:rPr lang="en-US" dirty="0" smtClean="0"/>
              <a:t>Specified key signature</a:t>
            </a:r>
          </a:p>
          <a:p>
            <a:pPr lvl="1"/>
            <a:r>
              <a:rPr lang="en-US" dirty="0" smtClean="0"/>
              <a:t>Specified time signature</a:t>
            </a:r>
          </a:p>
          <a:p>
            <a:pPr lvl="1"/>
            <a:r>
              <a:rPr lang="en-US" dirty="0" smtClean="0"/>
              <a:t>The fundamental rules of music structure</a:t>
            </a:r>
          </a:p>
          <a:p>
            <a:pPr lvl="2"/>
            <a:r>
              <a:rPr lang="en-US" dirty="0" smtClean="0"/>
              <a:t>Can differentiate between tonic, pre-dominant, dominant, cadence</a:t>
            </a:r>
          </a:p>
          <a:p>
            <a:r>
              <a:rPr lang="en-US" dirty="0" smtClean="0"/>
              <a:t>Produce an output of either:</a:t>
            </a:r>
          </a:p>
          <a:p>
            <a:pPr lvl="1"/>
            <a:r>
              <a:rPr lang="en-US" dirty="0" smtClean="0"/>
              <a:t>Sheet music</a:t>
            </a:r>
          </a:p>
          <a:p>
            <a:pPr lvl="1"/>
            <a:r>
              <a:rPr lang="en-US" dirty="0" smtClean="0"/>
              <a:t>Sound files in MIDI or WAV formats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754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Measures of success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sz="4400" b="1" i="1" dirty="0" smtClean="0"/>
          </a:p>
          <a:p>
            <a:pPr marL="0" indent="0" algn="ctr">
              <a:buNone/>
            </a:pPr>
            <a:r>
              <a:rPr lang="en-US" sz="4400" b="1" i="1" dirty="0" smtClean="0"/>
              <a:t>BONUS CHALLENGE</a:t>
            </a:r>
          </a:p>
          <a:p>
            <a:pPr marL="0" indent="0" algn="ctr">
              <a:buNone/>
            </a:pPr>
            <a:r>
              <a:rPr lang="en-US" dirty="0" smtClean="0"/>
              <a:t>Person unable to discriminate composed music from existing music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741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References &amp;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870718"/>
          </a:xfrm>
        </p:spPr>
        <p:txBody>
          <a:bodyPr numCol="2">
            <a:noAutofit/>
          </a:bodyPr>
          <a:lstStyle/>
          <a:p>
            <a:r>
              <a:rPr lang="en-US" sz="1500" dirty="0" smtClean="0"/>
              <a:t>Daniel “</a:t>
            </a:r>
            <a:r>
              <a:rPr lang="en-US" sz="1500" dirty="0" err="1" smtClean="0"/>
              <a:t>Hexahedria</a:t>
            </a:r>
            <a:r>
              <a:rPr lang="en-US" sz="1500" dirty="0" smtClean="0"/>
              <a:t>” Johnson</a:t>
            </a:r>
          </a:p>
          <a:p>
            <a:pPr lvl="1"/>
            <a:r>
              <a:rPr lang="en-US" sz="1500" dirty="0" smtClean="0"/>
              <a:t>Learning to Create Jazz Melodies Using a </a:t>
            </a:r>
            <a:br>
              <a:rPr lang="en-US" sz="1500" dirty="0" smtClean="0"/>
            </a:br>
            <a:r>
              <a:rPr lang="en-US" sz="1500" dirty="0" smtClean="0"/>
              <a:t>Product of Experts</a:t>
            </a:r>
          </a:p>
          <a:p>
            <a:pPr lvl="1"/>
            <a:r>
              <a:rPr lang="en-US" sz="1500" dirty="0" smtClean="0"/>
              <a:t>Learning Graphical State Transitions</a:t>
            </a:r>
          </a:p>
          <a:p>
            <a:pPr lvl="1"/>
            <a:r>
              <a:rPr lang="en-US" sz="1500" dirty="0" smtClean="0"/>
              <a:t>Generating Polyphonic Music with Tied-Parallel Networks</a:t>
            </a:r>
          </a:p>
          <a:p>
            <a:pPr lvl="1"/>
            <a:r>
              <a:rPr lang="en-US" sz="1500" dirty="0" smtClean="0"/>
              <a:t>LEG Processor for Education</a:t>
            </a:r>
            <a:br>
              <a:rPr lang="en-US" sz="1500" dirty="0" smtClean="0"/>
            </a:br>
            <a:endParaRPr lang="en-US" sz="1500" dirty="0" smtClean="0"/>
          </a:p>
          <a:p>
            <a:r>
              <a:rPr lang="en-US" sz="1500" dirty="0" smtClean="0"/>
              <a:t>Douglas Eck &amp; Jürgen </a:t>
            </a:r>
            <a:r>
              <a:rPr lang="en-US" sz="1500" dirty="0" err="1" smtClean="0"/>
              <a:t>Schmidhuber</a:t>
            </a:r>
            <a:endParaRPr lang="en-US" sz="1500" dirty="0" smtClean="0"/>
          </a:p>
          <a:p>
            <a:pPr lvl="1"/>
            <a:r>
              <a:rPr lang="en-US" sz="1500" dirty="0" smtClean="0"/>
              <a:t>A First Look at Music Composition using </a:t>
            </a:r>
            <a:br>
              <a:rPr lang="en-US" sz="1500" dirty="0" smtClean="0"/>
            </a:br>
            <a:r>
              <a:rPr lang="en-US" sz="1500" dirty="0" smtClean="0"/>
              <a:t>LSTM Recurrent Neural Networks</a:t>
            </a:r>
          </a:p>
          <a:p>
            <a:pPr lvl="1"/>
            <a:endParaRPr lang="en-US" sz="1500" dirty="0" smtClean="0"/>
          </a:p>
          <a:p>
            <a:r>
              <a:rPr lang="en-US" sz="1500" dirty="0" smtClean="0"/>
              <a:t>International Music Score Library Project</a:t>
            </a:r>
          </a:p>
          <a:p>
            <a:pPr lvl="1"/>
            <a:endParaRPr lang="en-US" sz="1500" dirty="0" smtClean="0"/>
          </a:p>
          <a:p>
            <a:r>
              <a:rPr lang="en-US" sz="1500" dirty="0" err="1" smtClean="0"/>
              <a:t>Github</a:t>
            </a:r>
            <a:r>
              <a:rPr lang="en-US" sz="1500" dirty="0" smtClean="0"/>
              <a:t> Repositories</a:t>
            </a:r>
          </a:p>
          <a:p>
            <a:pPr lvl="1"/>
            <a:r>
              <a:rPr lang="en-US" sz="1500" dirty="0" err="1" smtClean="0"/>
              <a:t>Jisungk</a:t>
            </a:r>
            <a:r>
              <a:rPr lang="en-US" sz="1500" dirty="0" smtClean="0"/>
              <a:t>/</a:t>
            </a:r>
            <a:r>
              <a:rPr lang="en-US" sz="1500" dirty="0" err="1" smtClean="0"/>
              <a:t>deepjazz</a:t>
            </a:r>
            <a:endParaRPr lang="en-US" sz="1500" dirty="0" smtClean="0"/>
          </a:p>
          <a:p>
            <a:pPr lvl="1"/>
            <a:r>
              <a:rPr lang="en-US" sz="1500" dirty="0" err="1" smtClean="0"/>
              <a:t>Neuroph</a:t>
            </a:r>
            <a:endParaRPr lang="en-US" sz="1500" dirty="0" smtClean="0"/>
          </a:p>
          <a:p>
            <a:pPr lvl="1"/>
            <a:r>
              <a:rPr lang="en-US" sz="1500" dirty="0" err="1" smtClean="0"/>
              <a:t>Tensorflow</a:t>
            </a:r>
            <a:endParaRPr lang="en-US" sz="1500" dirty="0" smtClean="0"/>
          </a:p>
          <a:p>
            <a:pPr lvl="1"/>
            <a:r>
              <a:rPr lang="en-US" sz="1500" dirty="0" err="1" smtClean="0"/>
              <a:t>Theano</a:t>
            </a:r>
            <a:r>
              <a:rPr lang="en-US" sz="1500" dirty="0" smtClean="0"/>
              <a:t/>
            </a:r>
            <a:br>
              <a:rPr lang="en-US" sz="1500" dirty="0" smtClean="0"/>
            </a:br>
            <a:endParaRPr lang="en-US" sz="1500" dirty="0" smtClean="0"/>
          </a:p>
          <a:p>
            <a:r>
              <a:rPr lang="en-US" sz="1500" dirty="0" smtClean="0"/>
              <a:t>Google AI, Brain, Cloud</a:t>
            </a:r>
            <a:br>
              <a:rPr lang="en-US" sz="1500" dirty="0" smtClean="0"/>
            </a:br>
            <a:endParaRPr lang="en-US" sz="1500" dirty="0" smtClean="0"/>
          </a:p>
          <a:p>
            <a:r>
              <a:rPr lang="en-US" sz="1500" dirty="0" err="1" smtClean="0"/>
              <a:t>MusicXML</a:t>
            </a:r>
            <a:endParaRPr lang="en-US" sz="1500" dirty="0" smtClean="0"/>
          </a:p>
        </p:txBody>
      </p:sp>
    </p:spTree>
    <p:extLst>
      <p:ext uri="{BB962C8B-B14F-4D97-AF65-F5344CB8AC3E}">
        <p14:creationId xmlns:p14="http://schemas.microsoft.com/office/powerpoint/2010/main" val="352715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ESSENTIAL Principles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Long Short-Term Memory (LSTM)</a:t>
            </a:r>
          </a:p>
          <a:p>
            <a:r>
              <a:rPr lang="en-US" dirty="0" smtClean="0"/>
              <a:t>Recurrent Neural Networks (RNN)</a:t>
            </a:r>
          </a:p>
          <a:p>
            <a:r>
              <a:rPr lang="en-US" dirty="0" smtClean="0"/>
              <a:t>Reinforcement Learning</a:t>
            </a:r>
          </a:p>
          <a:p>
            <a:r>
              <a:rPr lang="en-US" dirty="0" smtClean="0"/>
              <a:t>Supervised Learning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699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569</TotalTime>
  <Words>346</Words>
  <Application>Microsoft Macintosh PowerPoint</Application>
  <PresentationFormat>Widescreen</PresentationFormat>
  <Paragraphs>71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Gill Sans MT</vt:lpstr>
      <vt:lpstr>Arial</vt:lpstr>
      <vt:lpstr>Gallery</vt:lpstr>
      <vt:lpstr>Rolling in the  Deep (Learning)</vt:lpstr>
      <vt:lpstr>The State of Artificial intelligence</vt:lpstr>
      <vt:lpstr>Music and the (Artificial) mind</vt:lpstr>
      <vt:lpstr>Music and the (Artificial) mind</vt:lpstr>
      <vt:lpstr>Project Goals</vt:lpstr>
      <vt:lpstr>Measures of success</vt:lpstr>
      <vt:lpstr>Measures of success</vt:lpstr>
      <vt:lpstr>Initial References &amp; Resources</vt:lpstr>
      <vt:lpstr>ESSENTIAL Principles Required</vt:lpstr>
      <vt:lpstr>Any questions?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Catchy Title here</dc:title>
  <dc:creator>Guang Yi Chua</dc:creator>
  <cp:lastModifiedBy>Guang Yi Chua</cp:lastModifiedBy>
  <cp:revision>16</cp:revision>
  <dcterms:created xsi:type="dcterms:W3CDTF">2017-09-21T08:38:38Z</dcterms:created>
  <dcterms:modified xsi:type="dcterms:W3CDTF">2017-09-21T18:08:35Z</dcterms:modified>
</cp:coreProperties>
</file>

<file path=docProps/thumbnail.jpeg>
</file>